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46.png" ContentType="image/png"/>
  <Override PartName="/ppt/media/image11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xkcd.com/1646/" TargetMode="External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hyperlink" Target="https://www.oreilly.com/library/view/thoughtful-machine-learning/9781449374075/" TargetMode="External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hyperlink" Target="https://www.researchgate.net/publication/327352525_Competitive_Analysis_of_Retail_Websites_through_Search_Engine_Marketing" TargetMode="External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hyperlink" Target="https://aclanthology.org/C10-1071.pdf" TargetMode="External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spacy.io/usage/linguistic-features#morphology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en.wikipedia.org/wiki/Tay_(bot" TargetMode="External"/><Relationship Id="rId3" Type="http://schemas.openxmlformats.org/officeDocument/2006/relationships/hyperlink" Target="https://www.theverge.com/2016/3/24/11297050/tay-microsoft-chatbot-racist" TargetMode="External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spacy.io/usage/processing-pipelines" TargetMode="External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hyperlink" Target="https://spacy.io/usage/processing-pipelines" TargetMode="External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hyperlink" Target="https://spacy.io/usage/processing-pipelines" TargetMode="External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spacy.io/usage/processing-pipelines" TargetMode="External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hyperlink" Target="https://spacy.io/usage/processing-pipelines" TargetMode="External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hyperlink" Target="https://spacy.io/usage/processing-pipelines" TargetMode="External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www.nltk.org/book/ch07.html" TargetMode="External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hyperlink" Target="https://commons.wikimedia.org/wiki/File:Thats_all_folks.svg" TargetMode="External"/><Relationship Id="rId3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hyperlink" Target="https://www.justinmklam.com/posts/2015/making-haikuza-ii/" TargetMode="External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hyperlink" Target="https://github.com/SnoopJeDi/hn_markov" TargetMode="External"/><Relationship Id="rId2" Type="http://schemas.openxmlformats.org/officeDocument/2006/relationships/hyperlink" Target="https://github.com/jsvine/markovify" TargetMode="External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hyperlink" Target="https://en.wikipedia.org/wiki/Zipf&apos;s_law#/media/File:Zipf_30wiki_en_labels.png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48640" y="10972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WTF is NLP???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77" name="Group 2"/>
          <p:cNvGrpSpPr/>
          <p:nvPr/>
        </p:nvGrpSpPr>
        <p:grpSpPr>
          <a:xfrm>
            <a:off x="1332720" y="2103120"/>
            <a:ext cx="7139160" cy="2820960"/>
            <a:chOff x="1332720" y="2103120"/>
            <a:chExt cx="7139160" cy="2820960"/>
          </a:xfrm>
        </p:grpSpPr>
        <p:pic>
          <p:nvPicPr>
            <p:cNvPr id="78" name="" descr=""/>
            <p:cNvPicPr/>
            <p:nvPr/>
          </p:nvPicPr>
          <p:blipFill>
            <a:blip r:embed="rId1"/>
            <a:stretch/>
          </p:blipFill>
          <p:spPr>
            <a:xfrm>
              <a:off x="1424160" y="2103120"/>
              <a:ext cx="7047720" cy="2504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9" name="CustomShape 3"/>
            <p:cNvSpPr/>
            <p:nvPr/>
          </p:nvSpPr>
          <p:spPr>
            <a:xfrm>
              <a:off x="1332720" y="4663440"/>
              <a:ext cx="7040520" cy="260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latin typeface="Arial"/>
                  <a:ea typeface="Noto Sans CJK SC"/>
                </a:rPr>
                <a:t>Comic from XKCD (</a:t>
              </a:r>
              <a:r>
                <a:rPr b="0" lang="en-US" sz="1200" spc="-1" strike="noStrike" u="sng">
                  <a:solidFill>
                    <a:srgbClr val="0000ff"/>
                  </a:solidFill>
                  <a:uFillTx/>
                  <a:latin typeface="Arial"/>
                  <a:ea typeface="Noto Sans CJK SC"/>
                  <a:hlinkClick r:id="rId2"/>
                </a:rPr>
                <a:t>https://xkcd.com/1646/</a:t>
              </a:r>
              <a:r>
                <a:rPr b="0" lang="en-US" sz="1200" spc="-1" strike="noStrike">
                  <a:solidFill>
                    <a:srgbClr val="0000ff"/>
                  </a:solidFill>
                  <a:latin typeface="Arial"/>
                  <a:ea typeface="Noto Sans CJK SC"/>
                </a:rPr>
                <a:t>), used under the terms of CC BY-NC 2.5</a:t>
              </a:r>
              <a:endParaRPr b="0" lang="en-US" sz="1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04000" y="27432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What is NLP? Statistics!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103" name="Group 2"/>
          <p:cNvGrpSpPr/>
          <p:nvPr/>
        </p:nvGrpSpPr>
        <p:grpSpPr>
          <a:xfrm>
            <a:off x="2194560" y="1220760"/>
            <a:ext cx="5788440" cy="4581000"/>
            <a:chOff x="2194560" y="1220760"/>
            <a:chExt cx="5788440" cy="4581000"/>
          </a:xfrm>
        </p:grpSpPr>
        <p:grpSp>
          <p:nvGrpSpPr>
            <p:cNvPr id="104" name="Group 3"/>
            <p:cNvGrpSpPr/>
            <p:nvPr/>
          </p:nvGrpSpPr>
          <p:grpSpPr>
            <a:xfrm>
              <a:off x="2194560" y="1220760"/>
              <a:ext cx="5788440" cy="4581000"/>
              <a:chOff x="2194560" y="1220760"/>
              <a:chExt cx="5788440" cy="4581000"/>
            </a:xfrm>
          </p:grpSpPr>
          <p:pic>
            <p:nvPicPr>
              <p:cNvPr id="105" name="" descr=""/>
              <p:cNvPicPr/>
              <p:nvPr/>
            </p:nvPicPr>
            <p:blipFill>
              <a:blip r:embed="rId1"/>
              <a:stretch/>
            </p:blipFill>
            <p:spPr>
              <a:xfrm>
                <a:off x="3562200" y="1220760"/>
                <a:ext cx="2953800" cy="38721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6" name="CustomShape 4"/>
              <p:cNvSpPr/>
              <p:nvPr/>
            </p:nvSpPr>
            <p:spPr>
              <a:xfrm>
                <a:off x="2194560" y="5029200"/>
                <a:ext cx="5788440" cy="7725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200" spc="-1" strike="noStrike">
                    <a:latin typeface="Arial"/>
                  </a:rPr>
                  <a:t>Figure from “Thoughtful Machine Learning” by Matthew Kirk, O’Reilly (2014)</a:t>
                </a:r>
                <a:endParaRPr b="0" lang="en-US" sz="12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1200" spc="-1" strike="noStrike" u="sng">
                    <a:solidFill>
                      <a:srgbClr val="0000ff"/>
                    </a:solidFill>
                    <a:uFillTx/>
                    <a:latin typeface="Arial"/>
                    <a:hlinkClick r:id="rId2"/>
                  </a:rPr>
                  <a:t>https://www.oreilly.com/library/view/thoughtful-machine-learning/9781449374075/</a:t>
                </a:r>
                <a:r>
                  <a:rPr b="0" lang="en-US" sz="1200" spc="-1" strike="noStrike">
                    <a:solidFill>
                      <a:srgbClr val="0000ff"/>
                    </a:solidFill>
                    <a:latin typeface="Arial"/>
                  </a:rPr>
                  <a:t> 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</p:grpSp>
      <p:sp>
        <p:nvSpPr>
          <p:cNvPr id="107" name="CustomShape 5"/>
          <p:cNvSpPr/>
          <p:nvPr/>
        </p:nvSpPr>
        <p:spPr>
          <a:xfrm>
            <a:off x="7406640" y="3469320"/>
            <a:ext cx="2046600" cy="82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latin typeface="Arial"/>
              </a:rPr>
              <a:t>P(spam) = ?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08" name="Line 6"/>
          <p:cNvSpPr/>
          <p:nvPr/>
        </p:nvSpPr>
        <p:spPr>
          <a:xfrm flipH="1" flipV="1">
            <a:off x="5852160" y="3566160"/>
            <a:ext cx="1554480" cy="18288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Line 7"/>
          <p:cNvSpPr/>
          <p:nvPr/>
        </p:nvSpPr>
        <p:spPr>
          <a:xfrm flipH="1" flipV="1">
            <a:off x="6400800" y="1737360"/>
            <a:ext cx="1280160" cy="45720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8"/>
          <p:cNvSpPr/>
          <p:nvPr/>
        </p:nvSpPr>
        <p:spPr>
          <a:xfrm>
            <a:off x="7005600" y="2194560"/>
            <a:ext cx="2229480" cy="82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latin typeface="Arial"/>
              </a:rPr>
              <a:t>Based on known data...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What is NLP? Searches!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rcRect l="16838" t="0" r="53697" b="48958"/>
          <a:stretch/>
        </p:blipFill>
        <p:spPr>
          <a:xfrm>
            <a:off x="6401160" y="1172520"/>
            <a:ext cx="3199680" cy="327456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397800" y="1371600"/>
            <a:ext cx="5911200" cy="3156840"/>
          </a:xfrm>
          <a:prstGeom prst="rect">
            <a:avLst/>
          </a:prstGeom>
          <a:ln>
            <a:noFill/>
          </a:ln>
        </p:spPr>
      </p:pic>
      <p:sp>
        <p:nvSpPr>
          <p:cNvPr id="114" name="CustomShape 2"/>
          <p:cNvSpPr/>
          <p:nvPr/>
        </p:nvSpPr>
        <p:spPr>
          <a:xfrm>
            <a:off x="612000" y="4792680"/>
            <a:ext cx="57884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Terrance, A. R., Shrivastava, S., Kumari, A., &amp; Sivanandam, L. (2018). Competitive Analysis of Retail Websites through Search Engine Marketing.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https://www.researchgate.net/publication/327352525_Competitive_Analysis_of_Retail_Websites_through_Search_Engine_Marketing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 rot="20228400">
            <a:off x="2557800" y="2729520"/>
            <a:ext cx="2653560" cy="1818720"/>
          </a:xfrm>
          <a:prstGeom prst="ellipse">
            <a:avLst/>
          </a:prstGeom>
          <a:solidFill>
            <a:srgbClr val="e6e905">
              <a:alpha val="3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504000" y="27432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What is NLP? Grammar!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rcRect l="0" t="0" r="0" b="48609"/>
          <a:stretch/>
        </p:blipFill>
        <p:spPr>
          <a:xfrm>
            <a:off x="81000" y="1645920"/>
            <a:ext cx="5313600" cy="291312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rcRect l="0" t="53224" r="0" b="0"/>
          <a:stretch/>
        </p:blipFill>
        <p:spPr>
          <a:xfrm>
            <a:off x="4937760" y="1920240"/>
            <a:ext cx="5313600" cy="2651760"/>
          </a:xfrm>
          <a:prstGeom prst="rect">
            <a:avLst/>
          </a:prstGeom>
          <a:ln>
            <a:noFill/>
          </a:ln>
        </p:spPr>
      </p:pic>
      <p:sp>
        <p:nvSpPr>
          <p:cNvPr id="119" name="CustomShape 2"/>
          <p:cNvSpPr/>
          <p:nvPr/>
        </p:nvSpPr>
        <p:spPr>
          <a:xfrm>
            <a:off x="1188720" y="4804920"/>
            <a:ext cx="7497720" cy="77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Figures from Lee, Y. S., Zhao, B., &amp; Luo, X. “Constituent Reordering and Syntax Models for English-to-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Japanese Statistical Machine Translation” (2010, August).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https://aclanthology.org/C10-1071.pdf</a:t>
            </a:r>
            <a:r>
              <a:rPr b="0" lang="en-US" sz="1200" spc="-1" strike="noStrike">
                <a:solidFill>
                  <a:srgbClr val="0000ff"/>
                </a:solidFill>
                <a:latin typeface="Arial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>
                <p:childTnLst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What is NLP? Grammar!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640080" y="1920240"/>
            <a:ext cx="9057600" cy="1723320"/>
          </a:xfrm>
          <a:prstGeom prst="rect">
            <a:avLst/>
          </a:prstGeom>
          <a:ln>
            <a:noFill/>
          </a:ln>
        </p:spPr>
      </p:pic>
      <p:sp>
        <p:nvSpPr>
          <p:cNvPr id="122" name="CustomShape 2"/>
          <p:cNvSpPr/>
          <p:nvPr/>
        </p:nvSpPr>
        <p:spPr>
          <a:xfrm>
            <a:off x="2257920" y="398196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the spaCy documentation, “Linguistic Features”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https://spacy.io/usage/linguistic-features#morphology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What is NLP? Text generation!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rcRect l="0" t="0" r="2584" b="28748"/>
          <a:stretch/>
        </p:blipFill>
        <p:spPr>
          <a:xfrm>
            <a:off x="1023840" y="1280160"/>
            <a:ext cx="8211240" cy="394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29560" y="2010600"/>
            <a:ext cx="907128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Aside: Why </a:t>
            </a:r>
            <a:r>
              <a:rPr b="1" lang="en-US" sz="4400" spc="-1" strike="noStrike">
                <a:solidFill>
                  <a:srgbClr val="c9211e"/>
                </a:solidFill>
                <a:latin typeface="Arial"/>
              </a:rPr>
              <a:t>NOT process natural languages?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29560" y="914400"/>
            <a:ext cx="907128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sngStrike">
                <a:latin typeface="Arial"/>
              </a:rPr>
              <a:t>Aside: Why </a:t>
            </a:r>
            <a:r>
              <a:rPr b="1" lang="en-US" sz="4400" spc="-1" strike="sngStrike">
                <a:solidFill>
                  <a:srgbClr val="c9211e"/>
                </a:solidFill>
                <a:latin typeface="Arial"/>
              </a:rPr>
              <a:t>NOT process natural languages?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29560" y="2743200"/>
            <a:ext cx="907128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Aside: what should we be </a:t>
            </a:r>
            <a:r>
              <a:rPr b="1" lang="en-US" sz="4400" spc="-1" strike="noStrike">
                <a:solidFill>
                  <a:srgbClr val="c9211e"/>
                </a:solidFill>
                <a:latin typeface="Arial"/>
              </a:rPr>
              <a:t>cautious about with NLP?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What should we watch out for?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Given: Technology is imperfect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3566160" y="1913400"/>
            <a:ext cx="3022200" cy="338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>
                <p:childTnLst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What should we watch out for?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Given: Technology is imperfect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Given: Society is built with technology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What should we watch out for?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Given: Technology is imperfect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Given: Society is built with technology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Therefore: The imperfections of technology should not be understated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What is NLP?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NLP =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Natural </a:t>
            </a:r>
            <a:r>
              <a:rPr b="0" lang="en-US" sz="3200" spc="-1" strike="noStrike">
                <a:solidFill>
                  <a:srgbClr val="ff0000"/>
                </a:solidFill>
                <a:latin typeface="Arial"/>
              </a:rPr>
              <a:t>Language Processing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c9211e"/>
                </a:solidFill>
                <a:latin typeface="Arial"/>
              </a:rPr>
              <a:t>Processing human </a:t>
            </a:r>
            <a:r>
              <a:rPr b="0" lang="en-US" sz="3200" spc="-1" strike="noStrike">
                <a:solidFill>
                  <a:srgbClr val="ff0000"/>
                </a:solidFill>
                <a:latin typeface="Arial"/>
              </a:rPr>
              <a:t>languages…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</a:rPr>
              <a:t>i.e. writing programs that operate on/transform/etc. data that comes from humans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What should we watch out for?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1661400" y="1249920"/>
            <a:ext cx="6476400" cy="3047400"/>
          </a:xfrm>
          <a:prstGeom prst="rect">
            <a:avLst/>
          </a:prstGeom>
          <a:ln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1027800" y="4499640"/>
            <a:ext cx="77500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https://en.wikipedia.org/wiki/Tay_(bot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https://www.theverge.com/2016/3/24/11297050/tay-microsoft-chatbot-racist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What should we watch out for?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1005840" y="2011680"/>
            <a:ext cx="8054280" cy="191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29560" y="216252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Remember: NLP is not magic!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29560" y="216252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Python NLP ecosystem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spaCy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549000" y="1463040"/>
            <a:ext cx="8777520" cy="1522800"/>
          </a:xfrm>
          <a:prstGeom prst="rect">
            <a:avLst/>
          </a:prstGeom>
          <a:ln>
            <a:noFill/>
          </a:ln>
        </p:spPr>
      </p:pic>
      <p:sp>
        <p:nvSpPr>
          <p:cNvPr id="144" name="CustomShape 2"/>
          <p:cNvSpPr/>
          <p:nvPr/>
        </p:nvSpPr>
        <p:spPr>
          <a:xfrm>
            <a:off x="2257920" y="457200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the spaCy documentation, “Language Processing Pipelines”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https://spacy.io/usage/processing-pipelines</a:t>
            </a:r>
            <a:r>
              <a:rPr b="0" lang="en-US" sz="1200" spc="-1" strike="noStrike">
                <a:solidFill>
                  <a:srgbClr val="0000ff"/>
                </a:solidFill>
                <a:latin typeface="Arial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spaCy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549000" y="1463040"/>
            <a:ext cx="8777520" cy="1522800"/>
          </a:xfrm>
          <a:prstGeom prst="rect">
            <a:avLst/>
          </a:prstGeom>
          <a:ln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2257920" y="457200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the spaCy documentation, “Language Processing Pipelines”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https://spacy.io/usage/processing-pipelines</a:t>
            </a:r>
            <a:r>
              <a:rPr b="0" lang="en-US" sz="1200" spc="-1" strike="noStrike">
                <a:solidFill>
                  <a:srgbClr val="0000ff"/>
                </a:solidFill>
                <a:latin typeface="Arial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8" name="Line 3"/>
          <p:cNvSpPr/>
          <p:nvPr/>
        </p:nvSpPr>
        <p:spPr>
          <a:xfrm flipV="1">
            <a:off x="1097280" y="2743200"/>
            <a:ext cx="0" cy="36576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4"/>
          <p:cNvSpPr/>
          <p:nvPr/>
        </p:nvSpPr>
        <p:spPr>
          <a:xfrm>
            <a:off x="914400" y="3475080"/>
            <a:ext cx="23770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“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This is a sentence”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spaCy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549000" y="1463040"/>
            <a:ext cx="8777520" cy="1522800"/>
          </a:xfrm>
          <a:prstGeom prst="rect">
            <a:avLst/>
          </a:prstGeom>
          <a:ln>
            <a:noFill/>
          </a:ln>
        </p:spPr>
      </p:pic>
      <p:sp>
        <p:nvSpPr>
          <p:cNvPr id="152" name="CustomShape 2"/>
          <p:cNvSpPr/>
          <p:nvPr/>
        </p:nvSpPr>
        <p:spPr>
          <a:xfrm>
            <a:off x="2257920" y="457200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the spaCy documentation, “Language Processing Pipelines”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https://spacy.io/usage/processing-pipelines</a:t>
            </a:r>
            <a:r>
              <a:rPr b="0" lang="en-US" sz="1200" spc="-1" strike="noStrike">
                <a:solidFill>
                  <a:srgbClr val="0000ff"/>
                </a:solidFill>
                <a:latin typeface="Arial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914400" y="3474720"/>
            <a:ext cx="23770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This is a sentence”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Line 4"/>
          <p:cNvSpPr/>
          <p:nvPr/>
        </p:nvSpPr>
        <p:spPr>
          <a:xfrm>
            <a:off x="3200400" y="3657600"/>
            <a:ext cx="1920240" cy="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5"/>
          <p:cNvSpPr/>
          <p:nvPr/>
        </p:nvSpPr>
        <p:spPr>
          <a:xfrm>
            <a:off x="5303520" y="3474720"/>
            <a:ext cx="31086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[“This”, “is”, “a”, “sentence”]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Line 6"/>
          <p:cNvSpPr/>
          <p:nvPr/>
        </p:nvSpPr>
        <p:spPr>
          <a:xfrm flipV="1">
            <a:off x="2834640" y="2743200"/>
            <a:ext cx="0" cy="36576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spaCy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549000" y="1463040"/>
            <a:ext cx="8777520" cy="1522800"/>
          </a:xfrm>
          <a:prstGeom prst="rect">
            <a:avLst/>
          </a:prstGeom>
          <a:ln>
            <a:noFill/>
          </a:ln>
        </p:spPr>
      </p:pic>
      <p:sp>
        <p:nvSpPr>
          <p:cNvPr id="159" name="CustomShape 2"/>
          <p:cNvSpPr/>
          <p:nvPr/>
        </p:nvSpPr>
        <p:spPr>
          <a:xfrm>
            <a:off x="2257920" y="457200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the spaCy documentation, “Language Processing Pipelines”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https://spacy.io/usage/processing-pipelines</a:t>
            </a:r>
            <a:r>
              <a:rPr b="0" lang="en-US" sz="1200" spc="-1" strike="noStrike">
                <a:solidFill>
                  <a:srgbClr val="0000ff"/>
                </a:solidFill>
                <a:latin typeface="Arial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3657600" y="3786840"/>
            <a:ext cx="31086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[“This”, “is”, “a”, “sentence”]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1" name="Line 4"/>
          <p:cNvSpPr/>
          <p:nvPr/>
        </p:nvSpPr>
        <p:spPr>
          <a:xfrm flipV="1">
            <a:off x="4114800" y="2743200"/>
            <a:ext cx="0" cy="36576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5"/>
          <p:cNvSpPr/>
          <p:nvPr/>
        </p:nvSpPr>
        <p:spPr>
          <a:xfrm>
            <a:off x="3200400" y="3291840"/>
            <a:ext cx="9140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DET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CustomShape 6"/>
          <p:cNvSpPr/>
          <p:nvPr/>
        </p:nvSpPr>
        <p:spPr>
          <a:xfrm>
            <a:off x="4206240" y="3327840"/>
            <a:ext cx="9140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VERB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7"/>
          <p:cNvSpPr/>
          <p:nvPr/>
        </p:nvSpPr>
        <p:spPr>
          <a:xfrm>
            <a:off x="5394960" y="3308400"/>
            <a:ext cx="9140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DET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5" name="CustomShape 8"/>
          <p:cNvSpPr/>
          <p:nvPr/>
        </p:nvSpPr>
        <p:spPr>
          <a:xfrm>
            <a:off x="6492240" y="3292560"/>
            <a:ext cx="9140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NOUN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Line 9"/>
          <p:cNvSpPr/>
          <p:nvPr/>
        </p:nvSpPr>
        <p:spPr>
          <a:xfrm>
            <a:off x="3749040" y="3566160"/>
            <a:ext cx="182880" cy="274320"/>
          </a:xfrm>
          <a:prstGeom prst="line">
            <a:avLst/>
          </a:prstGeom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Line 10"/>
          <p:cNvSpPr/>
          <p:nvPr/>
        </p:nvSpPr>
        <p:spPr>
          <a:xfrm>
            <a:off x="4663440" y="3566160"/>
            <a:ext cx="0" cy="310320"/>
          </a:xfrm>
          <a:prstGeom prst="line">
            <a:avLst/>
          </a:prstGeom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Line 11"/>
          <p:cNvSpPr/>
          <p:nvPr/>
        </p:nvSpPr>
        <p:spPr>
          <a:xfrm flipH="1">
            <a:off x="5212080" y="3657600"/>
            <a:ext cx="274320" cy="218880"/>
          </a:xfrm>
          <a:prstGeom prst="line">
            <a:avLst/>
          </a:prstGeom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Line 12"/>
          <p:cNvSpPr/>
          <p:nvPr/>
        </p:nvSpPr>
        <p:spPr>
          <a:xfrm flipH="1">
            <a:off x="5943600" y="3566160"/>
            <a:ext cx="640080" cy="274320"/>
          </a:xfrm>
          <a:prstGeom prst="line">
            <a:avLst/>
          </a:prstGeom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spaCy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549000" y="1463040"/>
            <a:ext cx="8777520" cy="1522800"/>
          </a:xfrm>
          <a:prstGeom prst="rect">
            <a:avLst/>
          </a:prstGeom>
          <a:ln>
            <a:noFill/>
          </a:ln>
        </p:spPr>
      </p:pic>
      <p:sp>
        <p:nvSpPr>
          <p:cNvPr id="172" name="CustomShape 2"/>
          <p:cNvSpPr/>
          <p:nvPr/>
        </p:nvSpPr>
        <p:spPr>
          <a:xfrm>
            <a:off x="2257920" y="493776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the spaCy documentation, “Language Processing Pipelines”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https://spacy.io/usage/processing-pipelines</a:t>
            </a:r>
            <a:r>
              <a:rPr b="0" lang="en-US" sz="1200" spc="-1" strike="noStrike">
                <a:solidFill>
                  <a:srgbClr val="0000ff"/>
                </a:solidFill>
                <a:latin typeface="Arial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3" name="Line 3"/>
          <p:cNvSpPr/>
          <p:nvPr/>
        </p:nvSpPr>
        <p:spPr>
          <a:xfrm flipV="1">
            <a:off x="4937760" y="2743200"/>
            <a:ext cx="0" cy="36576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74" name="" descr=""/>
          <p:cNvPicPr/>
          <p:nvPr/>
        </p:nvPicPr>
        <p:blipFill>
          <a:blip r:embed="rId3"/>
          <a:stretch/>
        </p:blipFill>
        <p:spPr>
          <a:xfrm>
            <a:off x="2286000" y="3160080"/>
            <a:ext cx="5760360" cy="168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spaCy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549000" y="1463040"/>
            <a:ext cx="8777520" cy="1522800"/>
          </a:xfrm>
          <a:prstGeom prst="rect">
            <a:avLst/>
          </a:prstGeom>
          <a:ln>
            <a:noFill/>
          </a:ln>
        </p:spPr>
      </p:pic>
      <p:sp>
        <p:nvSpPr>
          <p:cNvPr id="177" name="CustomShape 2"/>
          <p:cNvSpPr/>
          <p:nvPr/>
        </p:nvSpPr>
        <p:spPr>
          <a:xfrm>
            <a:off x="2257920" y="493776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the spaCy documentation, “Language Processing Pipelines”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https://spacy.io/usage/processing-pipelines</a:t>
            </a:r>
            <a:r>
              <a:rPr b="0" lang="en-US" sz="1200" spc="-1" strike="noStrike">
                <a:solidFill>
                  <a:srgbClr val="0000ff"/>
                </a:solidFill>
                <a:latin typeface="Arial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8" name="Line 3"/>
          <p:cNvSpPr/>
          <p:nvPr/>
        </p:nvSpPr>
        <p:spPr>
          <a:xfrm flipV="1">
            <a:off x="6035040" y="2743200"/>
            <a:ext cx="0" cy="36576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79" name="" descr=""/>
          <p:cNvPicPr/>
          <p:nvPr/>
        </p:nvPicPr>
        <p:blipFill>
          <a:blip r:embed="rId3"/>
          <a:stretch/>
        </p:blipFill>
        <p:spPr>
          <a:xfrm>
            <a:off x="1645920" y="3648600"/>
            <a:ext cx="7085880" cy="923040"/>
          </a:xfrm>
          <a:prstGeom prst="rect">
            <a:avLst/>
          </a:prstGeom>
          <a:ln>
            <a:noFill/>
          </a:ln>
        </p:spPr>
      </p:pic>
      <p:sp>
        <p:nvSpPr>
          <p:cNvPr id="180" name="CustomShape 4"/>
          <p:cNvSpPr/>
          <p:nvPr/>
        </p:nvSpPr>
        <p:spPr>
          <a:xfrm>
            <a:off x="4754880" y="3200400"/>
            <a:ext cx="27428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Named entity recognition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What is NLP?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NLP = </a:t>
            </a:r>
            <a:r>
              <a:rPr b="0" lang="en-US" sz="3200" spc="-1" strike="noStrike">
                <a:solidFill>
                  <a:srgbClr val="c9211e"/>
                </a:solidFill>
                <a:latin typeface="Arial"/>
              </a:rPr>
              <a:t>Natural Language Processing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c9211e"/>
                </a:solidFill>
                <a:latin typeface="Arial"/>
              </a:rPr>
              <a:t>Processing human languages…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c9211e"/>
                </a:solidFill>
                <a:latin typeface="Arial"/>
              </a:rPr>
              <a:t>...that humans speak </a:t>
            </a:r>
            <a:r>
              <a:rPr b="0" lang="en-US" sz="3200" spc="-1" strike="noStrike">
                <a:solidFill>
                  <a:srgbClr val="111111"/>
                </a:solidFill>
                <a:latin typeface="Arial"/>
              </a:rPr>
              <a:t>‘</a:t>
            </a:r>
            <a:r>
              <a:rPr b="0" lang="en-US" sz="3200" spc="-1" strike="noStrike">
                <a:solidFill>
                  <a:srgbClr val="ff0000"/>
                </a:solidFill>
                <a:latin typeface="Arial"/>
              </a:rPr>
              <a:t>naturally</a:t>
            </a:r>
            <a:r>
              <a:rPr b="0" lang="en-US" sz="3200" spc="-1" strike="noStrike">
                <a:solidFill>
                  <a:srgbClr val="111111"/>
                </a:solidFill>
                <a:latin typeface="Arial"/>
              </a:rPr>
              <a:t>’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111111"/>
                </a:solidFill>
                <a:latin typeface="Arial"/>
              </a:rPr>
              <a:t>i.e. </a:t>
            </a:r>
            <a:r>
              <a:rPr b="0" i="1" lang="en-US" sz="2800" spc="-1" strike="noStrike">
                <a:solidFill>
                  <a:srgbClr val="111111"/>
                </a:solidFill>
                <a:latin typeface="Arial"/>
              </a:rPr>
              <a:t>not</a:t>
            </a:r>
            <a:r>
              <a:rPr b="0" lang="en-US" sz="2800" spc="-1" strike="noStrike">
                <a:solidFill>
                  <a:srgbClr val="111111"/>
                </a:solidFill>
                <a:latin typeface="Arial"/>
              </a:rPr>
              <a:t> human languages built for the purpose of talking computers (i.e. programming languages)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NLTK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2194560" y="484632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the NLTK Book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https://www.nltk.org/book/ch07.html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2341440" y="1303200"/>
            <a:ext cx="5443560" cy="343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529560" y="1385640"/>
            <a:ext cx="9071280" cy="24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A practical example of NLP</a:t>
            </a:r>
            <a:br/>
            <a:br/>
            <a:r>
              <a:rPr b="1" lang="en-US" sz="4400" spc="-1" strike="noStrike">
                <a:latin typeface="Arial"/>
              </a:rPr>
              <a:t>or: How I learned to stop worrying and love Markov models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Wikipedia: </a:t>
            </a:r>
            <a:r>
              <a:rPr b="0" i="1" lang="en-US" sz="2800" spc="-1" strike="noStrike">
                <a:latin typeface="Arial"/>
              </a:rPr>
              <a:t>“An n-gram is a contiguous sequence of n items from a given sample of text or speech.”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In this talk: n words at a time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>
                <p:childTnLst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N-grams are frequently useful for exploratory analyses of bodies of text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Which pairs (triplets, n-tuples) of words are common?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>
                <p:childTnLst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rcRect l="50866" t="0" r="0" b="67564"/>
          <a:stretch/>
        </p:blipFill>
        <p:spPr>
          <a:xfrm>
            <a:off x="762120" y="1280160"/>
            <a:ext cx="8747280" cy="3565800"/>
          </a:xfrm>
          <a:prstGeom prst="rect">
            <a:avLst/>
          </a:prstGeom>
          <a:ln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1116720" y="3327840"/>
            <a:ext cx="1096920" cy="18252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3"/>
          <p:cNvSpPr/>
          <p:nvPr/>
        </p:nvSpPr>
        <p:spPr>
          <a:xfrm>
            <a:off x="914400" y="3657600"/>
            <a:ext cx="1279800" cy="18252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4"/>
          <p:cNvSpPr/>
          <p:nvPr/>
        </p:nvSpPr>
        <p:spPr>
          <a:xfrm>
            <a:off x="2257920" y="493776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“Text Mining with R: A Tidy Approach” by Qiushi Yan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ff"/>
                </a:solidFill>
                <a:latin typeface="Arial"/>
              </a:rPr>
              <a:t>https://bookdown.org/Maxine/tidy-text-mining/tokenizing-by-n-gram.html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504000" y="1326600"/>
            <a:ext cx="9071280" cy="14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“</a:t>
            </a:r>
            <a:r>
              <a:rPr b="0" lang="en-US" sz="2600" spc="-1" strike="noStrike">
                <a:latin typeface="Arial"/>
              </a:rPr>
              <a:t>Python is a clear and powerful object-oriented programming language, comparable to Perl, Ruby, Scheme, or Java.”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196" name="Group 3"/>
          <p:cNvGrpSpPr/>
          <p:nvPr/>
        </p:nvGrpSpPr>
        <p:grpSpPr>
          <a:xfrm>
            <a:off x="950400" y="2799000"/>
            <a:ext cx="8866440" cy="1005840"/>
            <a:chOff x="950400" y="2799000"/>
            <a:chExt cx="8866440" cy="1005840"/>
          </a:xfrm>
        </p:grpSpPr>
        <p:sp>
          <p:nvSpPr>
            <p:cNvPr id="197" name="CustomShape 4"/>
            <p:cNvSpPr/>
            <p:nvPr/>
          </p:nvSpPr>
          <p:spPr>
            <a:xfrm>
              <a:off x="9281520" y="3057480"/>
              <a:ext cx="535320" cy="486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latin typeface="Arial"/>
                </a:rPr>
                <a:t>...</a:t>
              </a:r>
              <a:endParaRPr b="0" lang="en-US" sz="2800" spc="-1" strike="noStrike">
                <a:latin typeface="Arial"/>
              </a:endParaRPr>
            </a:p>
          </p:txBody>
        </p:sp>
        <p:grpSp>
          <p:nvGrpSpPr>
            <p:cNvPr id="198" name="Group 5"/>
            <p:cNvGrpSpPr/>
            <p:nvPr/>
          </p:nvGrpSpPr>
          <p:grpSpPr>
            <a:xfrm>
              <a:off x="950400" y="2799000"/>
              <a:ext cx="8249760" cy="1005840"/>
              <a:chOff x="950400" y="2799000"/>
              <a:chExt cx="8249760" cy="1005840"/>
            </a:xfrm>
          </p:grpSpPr>
          <p:sp>
            <p:nvSpPr>
              <p:cNvPr id="199" name="CustomShape 6"/>
              <p:cNvSpPr/>
              <p:nvPr/>
            </p:nvSpPr>
            <p:spPr>
              <a:xfrm>
                <a:off x="2606400" y="2799000"/>
                <a:ext cx="1371240" cy="100548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“</a:t>
                </a: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Python”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200" name="CustomShape 7"/>
              <p:cNvSpPr/>
              <p:nvPr/>
            </p:nvSpPr>
            <p:spPr>
              <a:xfrm>
                <a:off x="4252320" y="2799000"/>
                <a:ext cx="1371240" cy="100548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“</a:t>
                </a: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is”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201" name="CustomShape 8"/>
              <p:cNvSpPr/>
              <p:nvPr/>
            </p:nvSpPr>
            <p:spPr>
              <a:xfrm>
                <a:off x="5898240" y="2799000"/>
                <a:ext cx="1371240" cy="100548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“</a:t>
                </a: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a”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202" name="CustomShape 9"/>
              <p:cNvSpPr/>
              <p:nvPr/>
            </p:nvSpPr>
            <p:spPr>
              <a:xfrm>
                <a:off x="7544160" y="2799000"/>
                <a:ext cx="1371240" cy="100548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“</a:t>
                </a: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clear”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203" name="Line 10"/>
              <p:cNvSpPr/>
              <p:nvPr/>
            </p:nvSpPr>
            <p:spPr>
              <a:xfrm>
                <a:off x="3978000" y="331164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4" name="Line 11"/>
              <p:cNvSpPr/>
              <p:nvPr/>
            </p:nvSpPr>
            <p:spPr>
              <a:xfrm>
                <a:off x="5623920" y="331164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5" name="Line 12"/>
              <p:cNvSpPr/>
              <p:nvPr/>
            </p:nvSpPr>
            <p:spPr>
              <a:xfrm>
                <a:off x="7269840" y="331164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6" name="Line 13"/>
              <p:cNvSpPr/>
              <p:nvPr/>
            </p:nvSpPr>
            <p:spPr>
              <a:xfrm>
                <a:off x="8925840" y="331164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7" name="CustomShape 14"/>
              <p:cNvSpPr/>
              <p:nvPr/>
            </p:nvSpPr>
            <p:spPr>
              <a:xfrm>
                <a:off x="950400" y="2799360"/>
                <a:ext cx="1371240" cy="100548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&lt;START&gt;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208" name="Line 15"/>
              <p:cNvSpPr/>
              <p:nvPr/>
            </p:nvSpPr>
            <p:spPr>
              <a:xfrm>
                <a:off x="2322000" y="331200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209" name="Group 16"/>
          <p:cNvGrpSpPr/>
          <p:nvPr/>
        </p:nvGrpSpPr>
        <p:grpSpPr>
          <a:xfrm>
            <a:off x="950400" y="4203360"/>
            <a:ext cx="8866440" cy="1022040"/>
            <a:chOff x="950400" y="4203360"/>
            <a:chExt cx="8866440" cy="1022040"/>
          </a:xfrm>
        </p:grpSpPr>
        <p:sp>
          <p:nvSpPr>
            <p:cNvPr id="210" name="CustomShape 17"/>
            <p:cNvSpPr/>
            <p:nvPr/>
          </p:nvSpPr>
          <p:spPr>
            <a:xfrm>
              <a:off x="9281520" y="4435920"/>
              <a:ext cx="535320" cy="486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latin typeface="Arial"/>
                </a:rPr>
                <a:t>...</a:t>
              </a:r>
              <a:endParaRPr b="0" lang="en-US" sz="2800" spc="-1" strike="noStrike">
                <a:latin typeface="Arial"/>
              </a:endParaRPr>
            </a:p>
          </p:txBody>
        </p:sp>
        <p:grpSp>
          <p:nvGrpSpPr>
            <p:cNvPr id="211" name="Group 18"/>
            <p:cNvGrpSpPr/>
            <p:nvPr/>
          </p:nvGrpSpPr>
          <p:grpSpPr>
            <a:xfrm>
              <a:off x="950400" y="4203360"/>
              <a:ext cx="8249760" cy="1022040"/>
              <a:chOff x="950400" y="4203360"/>
              <a:chExt cx="8249760" cy="1022040"/>
            </a:xfrm>
          </p:grpSpPr>
          <p:sp>
            <p:nvSpPr>
              <p:cNvPr id="212" name="CustomShape 19"/>
              <p:cNvSpPr/>
              <p:nvPr/>
            </p:nvSpPr>
            <p:spPr>
              <a:xfrm>
                <a:off x="2606400" y="4203360"/>
                <a:ext cx="1371240" cy="100548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“</a:t>
                </a: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Python”, “is”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213" name="CustomShape 20"/>
              <p:cNvSpPr/>
              <p:nvPr/>
            </p:nvSpPr>
            <p:spPr>
              <a:xfrm>
                <a:off x="4271760" y="4203360"/>
                <a:ext cx="1371240" cy="100548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“</a:t>
                </a: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is”, “a”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214" name="CustomShape 21"/>
              <p:cNvSpPr/>
              <p:nvPr/>
            </p:nvSpPr>
            <p:spPr>
              <a:xfrm>
                <a:off x="5895360" y="4219920"/>
                <a:ext cx="1371240" cy="100548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“</a:t>
                </a: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a”, “clear”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215" name="CustomShape 22"/>
              <p:cNvSpPr/>
              <p:nvPr/>
            </p:nvSpPr>
            <p:spPr>
              <a:xfrm>
                <a:off x="7557840" y="4219920"/>
                <a:ext cx="1371240" cy="100548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“</a:t>
                </a: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clear”, “and”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216" name="Line 23"/>
              <p:cNvSpPr/>
              <p:nvPr/>
            </p:nvSpPr>
            <p:spPr>
              <a:xfrm>
                <a:off x="3978000" y="471528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" name="Line 24"/>
              <p:cNvSpPr/>
              <p:nvPr/>
            </p:nvSpPr>
            <p:spPr>
              <a:xfrm>
                <a:off x="5623920" y="471528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" name="Line 25"/>
              <p:cNvSpPr/>
              <p:nvPr/>
            </p:nvSpPr>
            <p:spPr>
              <a:xfrm>
                <a:off x="7269840" y="471528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" name="Line 26"/>
              <p:cNvSpPr/>
              <p:nvPr/>
            </p:nvSpPr>
            <p:spPr>
              <a:xfrm>
                <a:off x="8925840" y="471528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" name="CustomShape 27"/>
              <p:cNvSpPr/>
              <p:nvPr/>
            </p:nvSpPr>
            <p:spPr>
              <a:xfrm>
                <a:off x="950400" y="4203720"/>
                <a:ext cx="1371240" cy="100548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&lt;START&gt;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221" name="Line 28"/>
              <p:cNvSpPr/>
              <p:nvPr/>
            </p:nvSpPr>
            <p:spPr>
              <a:xfrm>
                <a:off x="2322000" y="471564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22" name="CustomShape 29"/>
          <p:cNvSpPr/>
          <p:nvPr/>
        </p:nvSpPr>
        <p:spPr>
          <a:xfrm>
            <a:off x="91440" y="2796480"/>
            <a:ext cx="109692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1-gram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3" name="CustomShape 30"/>
          <p:cNvSpPr/>
          <p:nvPr/>
        </p:nvSpPr>
        <p:spPr>
          <a:xfrm>
            <a:off x="91440" y="4145760"/>
            <a:ext cx="109692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2-gram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504000" y="1326600"/>
            <a:ext cx="9071280" cy="14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Markov property</a:t>
            </a:r>
            <a:r>
              <a:rPr b="0" lang="en-US" sz="3200" spc="-1" strike="noStrike">
                <a:latin typeface="Arial"/>
              </a:rPr>
              <a:t>: who cares what the history looks like, where do we go from here?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040" cy="2285280"/>
          </a:xfrm>
          <a:prstGeom prst="rect">
            <a:avLst/>
          </a:prstGeom>
          <a:ln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2166480" y="507924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504000" y="1326600"/>
            <a:ext cx="9071280" cy="14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To generate text, take an arrow away from where you are, add that word, repeat!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040" cy="2285280"/>
          </a:xfrm>
          <a:prstGeom prst="rect">
            <a:avLst/>
          </a:prstGeom>
          <a:ln>
            <a:noFill/>
          </a:ln>
        </p:spPr>
      </p:pic>
      <p:sp>
        <p:nvSpPr>
          <p:cNvPr id="231" name="CustomShape 3"/>
          <p:cNvSpPr/>
          <p:nvPr/>
        </p:nvSpPr>
        <p:spPr>
          <a:xfrm>
            <a:off x="2166480" y="507924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040" cy="2285280"/>
          </a:xfrm>
          <a:prstGeom prst="rect">
            <a:avLst/>
          </a:prstGeom>
          <a:ln>
            <a:noFill/>
          </a:ln>
        </p:spPr>
      </p:pic>
      <p:sp>
        <p:nvSpPr>
          <p:cNvPr id="234" name="CustomShape 2"/>
          <p:cNvSpPr/>
          <p:nvPr/>
        </p:nvSpPr>
        <p:spPr>
          <a:xfrm>
            <a:off x="2166480" y="507924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365760" y="1280160"/>
            <a:ext cx="25599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Our sentence:   “”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Line 4"/>
          <p:cNvSpPr/>
          <p:nvPr/>
        </p:nvSpPr>
        <p:spPr>
          <a:xfrm>
            <a:off x="1463040" y="3291840"/>
            <a:ext cx="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040" cy="228528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2166480" y="507924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365760" y="1280160"/>
            <a:ext cx="25599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Our sentence:   “”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Line 4"/>
          <p:cNvSpPr/>
          <p:nvPr/>
        </p:nvSpPr>
        <p:spPr>
          <a:xfrm>
            <a:off x="2194560" y="3383280"/>
            <a:ext cx="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0" y="-914400"/>
            <a:ext cx="10240920" cy="7718760"/>
          </a:xfrm>
          <a:prstGeom prst="rect">
            <a:avLst/>
          </a:prstGeom>
          <a:ln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2011680" y="5212080"/>
            <a:ext cx="5943240" cy="498240"/>
          </a:xfrm>
          <a:prstGeom prst="rect">
            <a:avLst/>
          </a:prstGeom>
          <a:solidFill>
            <a:srgbClr val="8d281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Wikimedia Commons, Public Domain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https://commons.wikimedia.org/wiki/File:Thats_all_folks.svg</a:t>
            </a:r>
            <a:r>
              <a:rPr b="0" lang="en-US" sz="1200" spc="-1" strike="noStrike">
                <a:solidFill>
                  <a:srgbClr val="0000ff"/>
                </a:solidFill>
                <a:latin typeface="Arial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040" cy="2285280"/>
          </a:xfrm>
          <a:prstGeom prst="rect">
            <a:avLst/>
          </a:prstGeom>
          <a:ln>
            <a:noFill/>
          </a:ln>
        </p:spPr>
      </p:pic>
      <p:sp>
        <p:nvSpPr>
          <p:cNvPr id="244" name="CustomShape 2"/>
          <p:cNvSpPr/>
          <p:nvPr/>
        </p:nvSpPr>
        <p:spPr>
          <a:xfrm>
            <a:off x="2166480" y="507924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365760" y="1280160"/>
            <a:ext cx="25599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Our sentence:   “”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1920240" y="4023360"/>
            <a:ext cx="639720" cy="3654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Line 5"/>
          <p:cNvSpPr/>
          <p:nvPr/>
        </p:nvSpPr>
        <p:spPr>
          <a:xfrm>
            <a:off x="1463040" y="3383280"/>
            <a:ext cx="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040" cy="2285280"/>
          </a:xfrm>
          <a:prstGeom prst="rect">
            <a:avLst/>
          </a:prstGeom>
          <a:ln>
            <a:noFill/>
          </a:ln>
        </p:spPr>
      </p:pic>
      <p:sp>
        <p:nvSpPr>
          <p:cNvPr id="250" name="CustomShape 2"/>
          <p:cNvSpPr/>
          <p:nvPr/>
        </p:nvSpPr>
        <p:spPr>
          <a:xfrm>
            <a:off x="2166480" y="507924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365760" y="1280160"/>
            <a:ext cx="25599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Our sentence:   “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I”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Line 4"/>
          <p:cNvSpPr/>
          <p:nvPr/>
        </p:nvSpPr>
        <p:spPr>
          <a:xfrm>
            <a:off x="2834640" y="3383280"/>
            <a:ext cx="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040" cy="2285280"/>
          </a:xfrm>
          <a:prstGeom prst="rect">
            <a:avLst/>
          </a:prstGeom>
          <a:ln>
            <a:noFill/>
          </a:ln>
        </p:spPr>
      </p:pic>
      <p:sp>
        <p:nvSpPr>
          <p:cNvPr id="255" name="CustomShape 2"/>
          <p:cNvSpPr/>
          <p:nvPr/>
        </p:nvSpPr>
        <p:spPr>
          <a:xfrm>
            <a:off x="2166480" y="507924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365760" y="1280160"/>
            <a:ext cx="25599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Our sentence:   “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I”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7" name="Line 4"/>
          <p:cNvSpPr/>
          <p:nvPr/>
        </p:nvSpPr>
        <p:spPr>
          <a:xfrm>
            <a:off x="2834640" y="3383280"/>
            <a:ext cx="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5"/>
          <p:cNvSpPr/>
          <p:nvPr/>
        </p:nvSpPr>
        <p:spPr>
          <a:xfrm>
            <a:off x="3291840" y="4023360"/>
            <a:ext cx="731160" cy="4568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040" cy="228528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2166480" y="507924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365760" y="1280160"/>
            <a:ext cx="92350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Our sentence:   “I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 don’t”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3" name="Line 4"/>
          <p:cNvSpPr/>
          <p:nvPr/>
        </p:nvSpPr>
        <p:spPr>
          <a:xfrm>
            <a:off x="4572000" y="3474720"/>
            <a:ext cx="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040" cy="2285280"/>
          </a:xfrm>
          <a:prstGeom prst="rect">
            <a:avLst/>
          </a:prstGeom>
          <a:ln>
            <a:noFill/>
          </a:ln>
        </p:spPr>
      </p:pic>
      <p:sp>
        <p:nvSpPr>
          <p:cNvPr id="266" name="CustomShape 2"/>
          <p:cNvSpPr/>
          <p:nvPr/>
        </p:nvSpPr>
        <p:spPr>
          <a:xfrm>
            <a:off x="2166480" y="507924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365760" y="1280160"/>
            <a:ext cx="92350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Our sentence:   “I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 don’t”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Line 4"/>
          <p:cNvSpPr/>
          <p:nvPr/>
        </p:nvSpPr>
        <p:spPr>
          <a:xfrm>
            <a:off x="4572000" y="3474720"/>
            <a:ext cx="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5"/>
          <p:cNvSpPr/>
          <p:nvPr/>
        </p:nvSpPr>
        <p:spPr>
          <a:xfrm>
            <a:off x="4663440" y="3657600"/>
            <a:ext cx="731160" cy="4568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040" cy="2285280"/>
          </a:xfrm>
          <a:prstGeom prst="rect">
            <a:avLst/>
          </a:prstGeom>
          <a:ln>
            <a:noFill/>
          </a:ln>
        </p:spPr>
      </p:pic>
      <p:sp>
        <p:nvSpPr>
          <p:cNvPr id="272" name="CustomShape 2"/>
          <p:cNvSpPr/>
          <p:nvPr/>
        </p:nvSpPr>
        <p:spPr>
          <a:xfrm>
            <a:off x="2166480" y="507924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365760" y="1280160"/>
            <a:ext cx="92350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Our sentence:   “I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don’t </a:t>
            </a:r>
            <a:r>
              <a:rPr b="0" lang="en-US" sz="1800" spc="-1" strike="noStrike">
                <a:solidFill>
                  <a:srgbClr val="ff4000"/>
                </a:solidFill>
                <a:latin typeface="Arial"/>
              </a:rPr>
              <a:t>like”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Line 4"/>
          <p:cNvSpPr/>
          <p:nvPr/>
        </p:nvSpPr>
        <p:spPr>
          <a:xfrm>
            <a:off x="5669280" y="2743200"/>
            <a:ext cx="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040" cy="2285280"/>
          </a:xfrm>
          <a:prstGeom prst="rect">
            <a:avLst/>
          </a:prstGeom>
          <a:ln>
            <a:noFill/>
          </a:ln>
        </p:spPr>
      </p:pic>
      <p:sp>
        <p:nvSpPr>
          <p:cNvPr id="277" name="CustomShape 2"/>
          <p:cNvSpPr/>
          <p:nvPr/>
        </p:nvSpPr>
        <p:spPr>
          <a:xfrm>
            <a:off x="2166480" y="507924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365760" y="1280160"/>
            <a:ext cx="92350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Our sentence:   “I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don’t </a:t>
            </a:r>
            <a:r>
              <a:rPr b="0" lang="en-US" sz="1800" spc="-1" strike="noStrike">
                <a:solidFill>
                  <a:srgbClr val="ff4000"/>
                </a:solidFill>
                <a:latin typeface="Arial"/>
              </a:rPr>
              <a:t>like”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9" name="Line 4"/>
          <p:cNvSpPr/>
          <p:nvPr/>
        </p:nvSpPr>
        <p:spPr>
          <a:xfrm>
            <a:off x="5669280" y="2743200"/>
            <a:ext cx="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5"/>
          <p:cNvSpPr/>
          <p:nvPr/>
        </p:nvSpPr>
        <p:spPr>
          <a:xfrm>
            <a:off x="6035040" y="3291840"/>
            <a:ext cx="822600" cy="5482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040" cy="2285280"/>
          </a:xfrm>
          <a:prstGeom prst="rect">
            <a:avLst/>
          </a:prstGeom>
          <a:ln>
            <a:noFill/>
          </a:ln>
        </p:spPr>
      </p:pic>
      <p:sp>
        <p:nvSpPr>
          <p:cNvPr id="283" name="CustomShape 2"/>
          <p:cNvSpPr/>
          <p:nvPr/>
        </p:nvSpPr>
        <p:spPr>
          <a:xfrm>
            <a:off x="2166480" y="507924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365760" y="1280160"/>
            <a:ext cx="92350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Our sentence:   “I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don’t like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ham”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5" name="Line 4"/>
          <p:cNvSpPr/>
          <p:nvPr/>
        </p:nvSpPr>
        <p:spPr>
          <a:xfrm flipH="1">
            <a:off x="7589520" y="2834640"/>
            <a:ext cx="45720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040" cy="2285280"/>
          </a:xfrm>
          <a:prstGeom prst="rect">
            <a:avLst/>
          </a:prstGeom>
          <a:ln>
            <a:noFill/>
          </a:ln>
        </p:spPr>
      </p:pic>
      <p:sp>
        <p:nvSpPr>
          <p:cNvPr id="288" name="CustomShape 2"/>
          <p:cNvSpPr/>
          <p:nvPr/>
        </p:nvSpPr>
        <p:spPr>
          <a:xfrm>
            <a:off x="2166480" y="507924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365760" y="1280160"/>
            <a:ext cx="92350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Our sentence:   “I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don’t like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ham”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Line 4"/>
          <p:cNvSpPr/>
          <p:nvPr/>
        </p:nvSpPr>
        <p:spPr>
          <a:xfrm flipH="1">
            <a:off x="7589520" y="2834640"/>
            <a:ext cx="45720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5"/>
          <p:cNvSpPr/>
          <p:nvPr/>
        </p:nvSpPr>
        <p:spPr>
          <a:xfrm>
            <a:off x="7589520" y="3474720"/>
            <a:ext cx="822600" cy="5482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040" cy="2285280"/>
          </a:xfrm>
          <a:prstGeom prst="rect">
            <a:avLst/>
          </a:prstGeom>
          <a:ln>
            <a:noFill/>
          </a:ln>
        </p:spPr>
      </p:pic>
      <p:sp>
        <p:nvSpPr>
          <p:cNvPr id="294" name="CustomShape 2"/>
          <p:cNvSpPr/>
          <p:nvPr/>
        </p:nvSpPr>
        <p:spPr>
          <a:xfrm>
            <a:off x="2166480" y="507924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365760" y="1280160"/>
            <a:ext cx="92350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Our sentence:   “I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don’t like ham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.”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6" name="Line 4"/>
          <p:cNvSpPr/>
          <p:nvPr/>
        </p:nvSpPr>
        <p:spPr>
          <a:xfrm>
            <a:off x="8667360" y="3053520"/>
            <a:ext cx="0" cy="64008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What is NLP?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NLP is at the intersection of several subjects with their own rich complexity: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Linguistics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Computer science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Machine learning (sometimes)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...and there are lots of possible tasks!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504000" y="1326600"/>
            <a:ext cx="9071280" cy="14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Pedantic note: this graph has no &lt;end&gt; state!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But imagine it had one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040" cy="2285280"/>
          </a:xfrm>
          <a:prstGeom prst="rect">
            <a:avLst/>
          </a:prstGeom>
          <a:ln>
            <a:noFill/>
          </a:ln>
        </p:spPr>
      </p:pic>
      <p:sp>
        <p:nvSpPr>
          <p:cNvPr id="300" name="CustomShape 3"/>
          <p:cNvSpPr/>
          <p:nvPr/>
        </p:nvSpPr>
        <p:spPr>
          <a:xfrm>
            <a:off x="2166480" y="507924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504000" y="1326600"/>
            <a:ext cx="9071280" cy="14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6856200"/>
              </a:tabLst>
            </a:pPr>
            <a:r>
              <a:rPr b="0" lang="en-US" sz="3200" spc="-1" strike="noStrike">
                <a:latin typeface="Arial"/>
              </a:rPr>
              <a:t>We can build a graph like this from a dataset by computing the </a:t>
            </a:r>
            <a:r>
              <a:rPr b="0" i="1" lang="en-US" sz="3200" spc="-1" strike="noStrike">
                <a:latin typeface="Arial"/>
              </a:rPr>
              <a:t>transition</a:t>
            </a:r>
            <a:r>
              <a:rPr b="0" lang="en-US" sz="3200" spc="-1" strike="noStrike">
                <a:latin typeface="Arial"/>
              </a:rPr>
              <a:t> probabilities over a </a:t>
            </a:r>
            <a:r>
              <a:rPr b="0" i="1" lang="en-US" sz="3200" spc="-1" strike="noStrike">
                <a:latin typeface="Arial"/>
              </a:rPr>
              <a:t>corpus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1"/>
          <a:stretch/>
        </p:blipFill>
        <p:spPr>
          <a:xfrm>
            <a:off x="947160" y="2599200"/>
            <a:ext cx="8105040" cy="2285280"/>
          </a:xfrm>
          <a:prstGeom prst="rect">
            <a:avLst/>
          </a:prstGeom>
          <a:ln>
            <a:noFill/>
          </a:ln>
        </p:spPr>
      </p:pic>
      <p:sp>
        <p:nvSpPr>
          <p:cNvPr id="304" name="CustomShape 3"/>
          <p:cNvSpPr/>
          <p:nvPr/>
        </p:nvSpPr>
        <p:spPr>
          <a:xfrm>
            <a:off x="2166480" y="5079240"/>
            <a:ext cx="57884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“The Making of Project Haikuza: Part 2”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https://www.justinmklam.com/posts/2015/making-haikuza-ii/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N-gram models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/>
          <a:srcRect l="0" t="0" r="0" b="33687"/>
          <a:stretch/>
        </p:blipFill>
        <p:spPr>
          <a:xfrm>
            <a:off x="2305440" y="2553480"/>
            <a:ext cx="5571000" cy="718920"/>
          </a:xfrm>
          <a:prstGeom prst="rect">
            <a:avLst/>
          </a:prstGeom>
          <a:ln>
            <a:noFill/>
          </a:ln>
        </p:spPr>
      </p:pic>
      <p:pic>
        <p:nvPicPr>
          <p:cNvPr id="307" name="" descr=""/>
          <p:cNvPicPr/>
          <p:nvPr/>
        </p:nvPicPr>
        <p:blipFill>
          <a:blip r:embed="rId2"/>
          <a:srcRect l="0" t="0" r="0" b="32073"/>
          <a:stretch/>
        </p:blipFill>
        <p:spPr>
          <a:xfrm>
            <a:off x="2305440" y="3273120"/>
            <a:ext cx="5571360" cy="63936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3"/>
          <a:srcRect l="0" t="0" r="0" b="35315"/>
          <a:stretch/>
        </p:blipFill>
        <p:spPr>
          <a:xfrm>
            <a:off x="2301120" y="3912840"/>
            <a:ext cx="5609520" cy="59040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4"/>
          <a:srcRect l="0" t="0" r="35026" b="31260"/>
          <a:stretch/>
        </p:blipFill>
        <p:spPr>
          <a:xfrm>
            <a:off x="2305440" y="1410840"/>
            <a:ext cx="3656880" cy="62748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5"/>
          <a:srcRect l="0" t="0" r="0" b="37346"/>
          <a:stretch/>
        </p:blipFill>
        <p:spPr>
          <a:xfrm>
            <a:off x="2307240" y="4480920"/>
            <a:ext cx="5647680" cy="54792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6"/>
          <a:stretch/>
        </p:blipFill>
        <p:spPr>
          <a:xfrm>
            <a:off x="2305440" y="2008800"/>
            <a:ext cx="3790080" cy="58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529560" y="216252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MY</a:t>
            </a:r>
            <a:r>
              <a:rPr b="1" lang="en-US" sz="4400" spc="-1" strike="noStrike">
                <a:latin typeface="Arial"/>
              </a:rPr>
              <a:t> N-gram model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400" spc="-1" strike="noStrike" u="sng">
                <a:uFillTx/>
                <a:latin typeface="Arial"/>
              </a:rPr>
              <a:t>MY </a:t>
            </a:r>
            <a:r>
              <a:rPr b="1" lang="en-US" sz="4400" spc="-1" strike="noStrike" u="sng">
                <a:uFillTx/>
                <a:latin typeface="Arial"/>
              </a:rPr>
              <a:t>N-gram model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https://github.com/SnoopJeDi/hn_markov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Built with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https://github.com/jsvine/markovify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Corpus built by scraping some posts and comments from HackerNews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529560" y="216252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Why process natural languages?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Why process natural languages?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457200" y="128016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We just want to live in Star Trek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1600920" y="1828800"/>
            <a:ext cx="6811200" cy="3565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Why process natural languages?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457200" y="128016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We just want to live in Star Trek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Too many applications to list exhaustively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...but let’s talk about a few!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What is NLP? Statistics!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95" name="Group 2"/>
          <p:cNvGrpSpPr/>
          <p:nvPr/>
        </p:nvGrpSpPr>
        <p:grpSpPr>
          <a:xfrm>
            <a:off x="2755080" y="1209960"/>
            <a:ext cx="3919680" cy="3401640"/>
            <a:chOff x="2755080" y="1209960"/>
            <a:chExt cx="3919680" cy="3401640"/>
          </a:xfrm>
        </p:grpSpPr>
        <p:pic>
          <p:nvPicPr>
            <p:cNvPr id="96" name="" descr=""/>
            <p:cNvPicPr/>
            <p:nvPr/>
          </p:nvPicPr>
          <p:blipFill>
            <a:blip r:embed="rId1"/>
            <a:srcRect l="12414" t="4839" r="8967" b="9688"/>
            <a:stretch/>
          </p:blipFill>
          <p:spPr>
            <a:xfrm>
              <a:off x="3736440" y="1209960"/>
              <a:ext cx="2938320" cy="2395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7" name="CustomShape 3"/>
            <p:cNvSpPr/>
            <p:nvPr/>
          </p:nvSpPr>
          <p:spPr>
            <a:xfrm>
              <a:off x="3723120" y="3880440"/>
              <a:ext cx="2742840" cy="731160"/>
            </a:xfrm>
            <a:custGeom>
              <a:avLst/>
              <a:gdLst/>
              <a:ahLst/>
              <a:rect l="l" t="t" r="r" b="b"/>
              <a:pathLst>
                <a:path w="7622" h="2034">
                  <a:moveTo>
                    <a:pt x="7621" y="508"/>
                  </a:moveTo>
                  <a:lnTo>
                    <a:pt x="1905" y="508"/>
                  </a:lnTo>
                  <a:lnTo>
                    <a:pt x="1905" y="0"/>
                  </a:lnTo>
                  <a:lnTo>
                    <a:pt x="0" y="1016"/>
                  </a:lnTo>
                  <a:lnTo>
                    <a:pt x="1905" y="2033"/>
                  </a:lnTo>
                  <a:lnTo>
                    <a:pt x="1905" y="1524"/>
                  </a:lnTo>
                  <a:lnTo>
                    <a:pt x="7621" y="1524"/>
                  </a:lnTo>
                  <a:lnTo>
                    <a:pt x="7621" y="508"/>
                  </a:lnTo>
                </a:path>
              </a:pathLst>
            </a:cu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Higher rank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98" name="Group 4"/>
            <p:cNvGrpSpPr/>
            <p:nvPr/>
          </p:nvGrpSpPr>
          <p:grpSpPr>
            <a:xfrm>
              <a:off x="2755080" y="1228320"/>
              <a:ext cx="784800" cy="2469240"/>
              <a:chOff x="2755080" y="1228320"/>
              <a:chExt cx="784800" cy="2469240"/>
            </a:xfrm>
          </p:grpSpPr>
          <p:sp>
            <p:nvSpPr>
              <p:cNvPr id="99" name="CustomShape 5"/>
              <p:cNvSpPr/>
              <p:nvPr/>
            </p:nvSpPr>
            <p:spPr>
              <a:xfrm>
                <a:off x="2755080" y="1228320"/>
                <a:ext cx="731160" cy="2468520"/>
              </a:xfrm>
              <a:custGeom>
                <a:avLst/>
                <a:gdLst/>
                <a:ahLst/>
                <a:rect l="l" t="t" r="r" b="b"/>
                <a:pathLst>
                  <a:path w="2034" h="6859">
                    <a:moveTo>
                      <a:pt x="508" y="6858"/>
                    </a:moveTo>
                    <a:lnTo>
                      <a:pt x="508" y="1714"/>
                    </a:lnTo>
                    <a:lnTo>
                      <a:pt x="0" y="1714"/>
                    </a:lnTo>
                    <a:lnTo>
                      <a:pt x="1016" y="0"/>
                    </a:lnTo>
                    <a:lnTo>
                      <a:pt x="2033" y="1714"/>
                    </a:lnTo>
                    <a:lnTo>
                      <a:pt x="1524" y="1714"/>
                    </a:lnTo>
                    <a:lnTo>
                      <a:pt x="1524" y="6858"/>
                    </a:lnTo>
                    <a:lnTo>
                      <a:pt x="508" y="6858"/>
                    </a:lnTo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" name="CustomShape 6"/>
              <p:cNvSpPr/>
              <p:nvPr/>
            </p:nvSpPr>
            <p:spPr>
              <a:xfrm rot="16200000">
                <a:off x="2233080" y="2390760"/>
                <a:ext cx="2011320" cy="601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latin typeface="Arial"/>
                  </a:rPr>
                  <a:t>Higher frequency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</p:grpSp>
      <p:sp>
        <p:nvSpPr>
          <p:cNvPr id="101" name="CustomShape 7"/>
          <p:cNvSpPr/>
          <p:nvPr/>
        </p:nvSpPr>
        <p:spPr>
          <a:xfrm>
            <a:off x="2194560" y="4896360"/>
            <a:ext cx="59432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Figure from Wikimedia Commons under CC BY-SA 4.0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https://en.wikipedia.org/wiki/Zipf's_law#/media/File:Zipf_30wiki_en_labels.png</a:t>
            </a:r>
            <a:r>
              <a:rPr b="0" lang="en-US" sz="1200" spc="-1" strike="noStrike">
                <a:solidFill>
                  <a:srgbClr val="0000ff"/>
                </a:solidFill>
                <a:latin typeface="Arial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1029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2022-06-08T20:17:39Z</dcterms:created>
  <dc:creator/>
  <dc:description/>
  <dc:language>en-US</dc:language>
  <cp:lastModifiedBy/>
  <dcterms:modified xsi:type="dcterms:W3CDTF">2022-06-17T14:01:06Z</dcterms:modified>
  <cp:revision>15</cp:revision>
  <dc:subject/>
  <dc:title/>
</cp:coreProperties>
</file>